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firstSlideNum="2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gONzOGHhZbwpnPKutmELGq91+t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79210ca7a0_0_3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g79210ca7a0_0_3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1" name="Google Shape;161;g79210ca7a0_0_3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0" name="Google Shape;120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9" name="Google Shape;129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7" name="Google Shape;137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79210ca7a0_0_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g79210ca7a0_0_1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5" name="Google Shape;145;g79210ca7a0_0_1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79210ca7a0_0_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g79210ca7a0_0_2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3" name="Google Shape;153;g79210ca7a0_0_2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gif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2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>
            <p:ph type="ctrTitle"/>
          </p:nvPr>
        </p:nvSpPr>
        <p:spPr>
          <a:xfrm>
            <a:off x="1501825" y="3297050"/>
            <a:ext cx="96012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t/>
            </a:r>
            <a:endParaRPr b="1" sz="540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t/>
            </a:r>
            <a:endParaRPr b="1" sz="54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n-US" sz="2400">
                <a:solidFill>
                  <a:schemeClr val="lt1"/>
                </a:solidFill>
              </a:rPr>
              <a:t>Amy Lipsitz |</a:t>
            </a:r>
            <a:r>
              <a:rPr i="1" lang="en-US" sz="2880">
                <a:solidFill>
                  <a:schemeClr val="lt1"/>
                </a:solidFill>
              </a:rPr>
              <a:t> </a:t>
            </a:r>
            <a:r>
              <a:rPr i="1" lang="en-US" sz="2200">
                <a:solidFill>
                  <a:schemeClr val="lt1"/>
                </a:solidFill>
              </a:rPr>
              <a:t>Senior Social Media Strategist, UC San Diego</a:t>
            </a:r>
            <a:endParaRPr i="1" sz="22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n-US" sz="2400">
                <a:solidFill>
                  <a:schemeClr val="lt1"/>
                </a:solidFill>
              </a:rPr>
              <a:t>Sandra Phillips |</a:t>
            </a:r>
            <a:r>
              <a:rPr i="1" lang="en-US" sz="2880">
                <a:solidFill>
                  <a:schemeClr val="lt1"/>
                </a:solidFill>
              </a:rPr>
              <a:t> </a:t>
            </a:r>
            <a:r>
              <a:rPr i="1" lang="en-US" sz="2200">
                <a:solidFill>
                  <a:schemeClr val="lt1"/>
                </a:solidFill>
              </a:rPr>
              <a:t>Senior Social Media Strategist, UC San Diego Health</a:t>
            </a:r>
            <a:endParaRPr i="1" sz="22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n-US" sz="2400">
                <a:solidFill>
                  <a:schemeClr val="lt1"/>
                </a:solidFill>
              </a:rPr>
              <a:t>Brittany Hook |</a:t>
            </a:r>
            <a:r>
              <a:rPr lang="en-US" sz="2880">
                <a:solidFill>
                  <a:schemeClr val="lt1"/>
                </a:solidFill>
              </a:rPr>
              <a:t> </a:t>
            </a:r>
            <a:r>
              <a:rPr i="1" lang="en-US" sz="2200">
                <a:solidFill>
                  <a:schemeClr val="lt1"/>
                </a:solidFill>
              </a:rPr>
              <a:t>Communications Specialist, Scripps Institution of Oceanography </a:t>
            </a:r>
            <a:br>
              <a:rPr i="1" lang="en-US" sz="2200">
                <a:solidFill>
                  <a:schemeClr val="lt1"/>
                </a:solidFill>
              </a:rPr>
            </a:br>
            <a:br>
              <a:rPr i="1" lang="en-US" sz="2880">
                <a:solidFill>
                  <a:schemeClr val="lt1"/>
                </a:solidFill>
              </a:rPr>
            </a:br>
            <a:endParaRPr b="1" sz="2160">
              <a:solidFill>
                <a:schemeClr val="lt1"/>
              </a:solidFill>
            </a:endParaRPr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488496" y="6083300"/>
            <a:ext cx="2359008" cy="442314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/>
          <p:nvPr/>
        </p:nvSpPr>
        <p:spPr>
          <a:xfrm>
            <a:off x="1013225" y="1760450"/>
            <a:ext cx="9905100" cy="153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UC Social Media</a:t>
            </a:r>
            <a:endParaRPr b="1" i="0" sz="5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Conference Recap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79210ca7a0_0_33"/>
          <p:cNvSpPr/>
          <p:nvPr/>
        </p:nvSpPr>
        <p:spPr>
          <a:xfrm>
            <a:off x="0" y="0"/>
            <a:ext cx="12192000" cy="1432800"/>
          </a:xfrm>
          <a:prstGeom prst="rect">
            <a:avLst/>
          </a:prstGeom>
          <a:solidFill>
            <a:srgbClr val="01649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g79210ca7a0_0_33"/>
          <p:cNvSpPr txBox="1"/>
          <p:nvPr>
            <p:ph type="title"/>
          </p:nvPr>
        </p:nvSpPr>
        <p:spPr>
          <a:xfrm>
            <a:off x="589722" y="103049"/>
            <a:ext cx="115134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University athletics 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65" name="Google Shape;165;g79210ca7a0_0_33"/>
          <p:cNvSpPr txBox="1"/>
          <p:nvPr>
            <p:ph idx="1" type="body"/>
          </p:nvPr>
        </p:nvSpPr>
        <p:spPr>
          <a:xfrm>
            <a:off x="383099" y="1620605"/>
            <a:ext cx="116715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2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50"/>
              <a:buNone/>
            </a:pPr>
            <a:r>
              <a:t/>
            </a:r>
            <a:endParaRPr i="1" sz="2400">
              <a:solidFill>
                <a:srgbClr val="2F5496"/>
              </a:solidFill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Char char="•"/>
            </a:pPr>
            <a:r>
              <a:rPr lang="en-US" sz="2400">
                <a:solidFill>
                  <a:srgbClr val="1F3864"/>
                </a:solidFill>
              </a:rPr>
              <a:t>Key takeaways from scholar-athlete</a:t>
            </a:r>
            <a:endParaRPr sz="2400">
              <a:solidFill>
                <a:srgbClr val="1F3864"/>
              </a:solidFill>
            </a:endParaRPr>
          </a:p>
          <a:p>
            <a:pPr indent="-381000" lvl="1" marL="18288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Char char="•"/>
            </a:pPr>
            <a:r>
              <a:rPr lang="en-US">
                <a:solidFill>
                  <a:srgbClr val="1F3864"/>
                </a:solidFill>
              </a:rPr>
              <a:t>Looking at team, athletics and university social accounts to make decision about what university is the best fit. Could I see myself there?</a:t>
            </a:r>
            <a:endParaRPr>
              <a:solidFill>
                <a:srgbClr val="1F3864"/>
              </a:solidFill>
            </a:endParaRPr>
          </a:p>
          <a:p>
            <a:pPr indent="0" lvl="0" marL="13716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>
              <a:solidFill>
                <a:srgbClr val="1F3864"/>
              </a:solidFill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Char char="•"/>
            </a:pPr>
            <a:r>
              <a:rPr lang="en-US" sz="2400">
                <a:solidFill>
                  <a:srgbClr val="1F3864"/>
                </a:solidFill>
              </a:rPr>
              <a:t>UCLA uses dropbox folder system to make sure student-athletes have access to all related photos of them and their team</a:t>
            </a:r>
            <a:endParaRPr sz="2400">
              <a:solidFill>
                <a:srgbClr val="1F3864"/>
              </a:solidFill>
            </a:endParaRPr>
          </a:p>
          <a:p>
            <a:pPr indent="0" lvl="0" marL="13716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>
              <a:solidFill>
                <a:srgbClr val="1F3864"/>
              </a:solidFill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Char char="•"/>
            </a:pPr>
            <a:r>
              <a:rPr lang="en-US" sz="2400">
                <a:solidFill>
                  <a:srgbClr val="1F3864"/>
                </a:solidFill>
              </a:rPr>
              <a:t>Student athletes are ambassadors, posting these photos and spreading the word to increase game attendance, school pride, and recognition of the program</a:t>
            </a:r>
            <a:endParaRPr sz="2400">
              <a:solidFill>
                <a:srgbClr val="1F3864"/>
              </a:solidFill>
            </a:endParaRPr>
          </a:p>
          <a:p>
            <a:pPr indent="0" lvl="0" marL="13716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>
              <a:solidFill>
                <a:srgbClr val="1F3864"/>
              </a:solidFill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Char char="•"/>
            </a:pPr>
            <a:r>
              <a:rPr lang="en-US" sz="2400">
                <a:solidFill>
                  <a:srgbClr val="1F3864"/>
                </a:solidFill>
              </a:rPr>
              <a:t>Let scholar-athletes generate content ideas and provide resources to help them execute them</a:t>
            </a:r>
            <a:endParaRPr sz="2400">
              <a:solidFill>
                <a:srgbClr val="1F3864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50">
              <a:solidFill>
                <a:srgbClr val="1F3864"/>
              </a:solidFill>
            </a:endParaRPr>
          </a:p>
          <a:p>
            <a:pPr indent="-64135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/>
          <p:nvPr/>
        </p:nvSpPr>
        <p:spPr>
          <a:xfrm>
            <a:off x="0" y="0"/>
            <a:ext cx="12192000" cy="1432874"/>
          </a:xfrm>
          <a:prstGeom prst="rect">
            <a:avLst/>
          </a:prstGeom>
          <a:solidFill>
            <a:srgbClr val="01649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>
            <p:ph type="title"/>
          </p:nvPr>
        </p:nvSpPr>
        <p:spPr>
          <a:xfrm>
            <a:off x="589722" y="294868"/>
            <a:ext cx="11513378" cy="9715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1" lang="en-US">
                <a:solidFill>
                  <a:schemeClr val="lt1"/>
                </a:solidFill>
              </a:rPr>
              <a:t>Overview</a:t>
            </a:r>
            <a:endParaRPr/>
          </a:p>
        </p:txBody>
      </p:sp>
      <p:pic>
        <p:nvPicPr>
          <p:cNvPr id="100" name="Google Shape;10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60475" y="1552974"/>
            <a:ext cx="3481823" cy="51203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/>
          <p:nvPr/>
        </p:nvSpPr>
        <p:spPr>
          <a:xfrm>
            <a:off x="0" y="0"/>
            <a:ext cx="12192000" cy="1432874"/>
          </a:xfrm>
          <a:prstGeom prst="rect">
            <a:avLst/>
          </a:prstGeom>
          <a:solidFill>
            <a:srgbClr val="01649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 txBox="1"/>
          <p:nvPr>
            <p:ph type="title"/>
          </p:nvPr>
        </p:nvSpPr>
        <p:spPr>
          <a:xfrm>
            <a:off x="711741" y="10731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Integrating principles of equity, diversity and inclusion in social media</a:t>
            </a:r>
            <a:endParaRPr/>
          </a:p>
        </p:txBody>
      </p:sp>
      <p:sp>
        <p:nvSpPr>
          <p:cNvPr id="108" name="Google Shape;108;p3"/>
          <p:cNvSpPr txBox="1"/>
          <p:nvPr>
            <p:ph idx="1" type="body"/>
          </p:nvPr>
        </p:nvSpPr>
        <p:spPr>
          <a:xfrm>
            <a:off x="824500" y="1424325"/>
            <a:ext cx="10164300" cy="482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2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50"/>
              <a:buNone/>
            </a:pPr>
            <a:r>
              <a:t/>
            </a:r>
            <a:endParaRPr i="1" sz="2400">
              <a:solidFill>
                <a:srgbClr val="2F549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 sz="2400">
                <a:solidFill>
                  <a:srgbClr val="1F3864"/>
                </a:solidFill>
              </a:rPr>
              <a:t>In our work, we should be mindful of…</a:t>
            </a:r>
            <a:endParaRPr b="1" sz="2400">
              <a:solidFill>
                <a:srgbClr val="1F3864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>
              <a:solidFill>
                <a:srgbClr val="1F3864"/>
              </a:solidFill>
            </a:endParaRPr>
          </a:p>
          <a:p>
            <a:pPr indent="-38100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Char char="•"/>
            </a:pPr>
            <a:r>
              <a:rPr lang="en-US" sz="2400">
                <a:solidFill>
                  <a:srgbClr val="1F3864"/>
                </a:solidFill>
              </a:rPr>
              <a:t>How we regularly and authentically weave diversity into the stories we tell </a:t>
            </a:r>
            <a:endParaRPr sz="2400">
              <a:solidFill>
                <a:srgbClr val="1F3864"/>
              </a:solidFill>
            </a:endParaRPr>
          </a:p>
          <a:p>
            <a:pPr indent="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>
              <a:solidFill>
                <a:srgbClr val="1F3864"/>
              </a:solidFill>
            </a:endParaRPr>
          </a:p>
          <a:p>
            <a:pPr indent="-38100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Char char="•"/>
            </a:pPr>
            <a:r>
              <a:rPr lang="en-US" sz="2400">
                <a:solidFill>
                  <a:srgbClr val="1F3864"/>
                </a:solidFill>
              </a:rPr>
              <a:t>Inaccurate representation or overrepresentation</a:t>
            </a:r>
            <a:endParaRPr sz="2400">
              <a:solidFill>
                <a:srgbClr val="1F3864"/>
              </a:solidFill>
            </a:endParaRPr>
          </a:p>
          <a:p>
            <a:pPr indent="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>
              <a:solidFill>
                <a:srgbClr val="1F3864"/>
              </a:solidFill>
            </a:endParaRPr>
          </a:p>
          <a:p>
            <a:pPr indent="-38100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Char char="•"/>
            </a:pPr>
            <a:r>
              <a:rPr lang="en-US" sz="2400">
                <a:solidFill>
                  <a:srgbClr val="1F3864"/>
                </a:solidFill>
              </a:rPr>
              <a:t>Whether or not it is appropriate to call out identity </a:t>
            </a:r>
            <a:br>
              <a:rPr lang="en-US" sz="2400">
                <a:solidFill>
                  <a:srgbClr val="1F3864"/>
                </a:solidFill>
              </a:rPr>
            </a:br>
            <a:endParaRPr sz="2400">
              <a:solidFill>
                <a:srgbClr val="1F3864"/>
              </a:solidFill>
            </a:endParaRPr>
          </a:p>
          <a:p>
            <a:pPr indent="-38100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Char char="•"/>
            </a:pPr>
            <a:r>
              <a:rPr lang="en-US" sz="2400">
                <a:solidFill>
                  <a:srgbClr val="1F3864"/>
                </a:solidFill>
              </a:rPr>
              <a:t>Implicit bias;  try to have your content reviewed by another set of eyes before posting</a:t>
            </a:r>
            <a:endParaRPr sz="2400">
              <a:solidFill>
                <a:srgbClr val="1F3864"/>
              </a:solidFill>
            </a:endParaRPr>
          </a:p>
          <a:p>
            <a:pPr indent="-64135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/>
          <p:nvPr/>
        </p:nvSpPr>
        <p:spPr>
          <a:xfrm>
            <a:off x="0" y="0"/>
            <a:ext cx="12192000" cy="1432874"/>
          </a:xfrm>
          <a:prstGeom prst="rect">
            <a:avLst/>
          </a:prstGeom>
          <a:solidFill>
            <a:srgbClr val="01649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5"/>
          <p:cNvSpPr txBox="1"/>
          <p:nvPr>
            <p:ph type="title"/>
          </p:nvPr>
        </p:nvSpPr>
        <p:spPr>
          <a:xfrm>
            <a:off x="589722" y="103049"/>
            <a:ext cx="11326146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Journalists on social media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6" name="Google Shape;116;p5"/>
          <p:cNvSpPr txBox="1"/>
          <p:nvPr>
            <p:ph idx="1" type="body"/>
          </p:nvPr>
        </p:nvSpPr>
        <p:spPr>
          <a:xfrm>
            <a:off x="260249" y="1663680"/>
            <a:ext cx="116715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 sz="2000">
                <a:solidFill>
                  <a:srgbClr val="1C4587"/>
                </a:solidFill>
              </a:rPr>
              <a:t>Journalists look to different social media platforms to find stories, depending on their beats. </a:t>
            </a:r>
            <a:endParaRPr sz="2000">
              <a:solidFill>
                <a:srgbClr val="1C4587"/>
              </a:solidFill>
            </a:endParaRPr>
          </a:p>
          <a:p>
            <a:pPr indent="-355600" lvl="0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1C4587"/>
              </a:buClr>
              <a:buSzPts val="2000"/>
              <a:buChar char="•"/>
            </a:pPr>
            <a:r>
              <a:rPr lang="en-US" sz="2000">
                <a:solidFill>
                  <a:srgbClr val="1C4587"/>
                </a:solidFill>
              </a:rPr>
              <a:t>Some follow relavant hashtags on Twitter and Instagram (i.e. #CityHeights, #SanDiegoStyle); others find stories through community engagement; some through well-crafted PR pitches. </a:t>
            </a:r>
            <a:br>
              <a:rPr lang="en-US" sz="2000">
                <a:solidFill>
                  <a:srgbClr val="1C4587"/>
                </a:solidFill>
              </a:rPr>
            </a:br>
            <a:endParaRPr sz="1200">
              <a:solidFill>
                <a:srgbClr val="1C4587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 sz="2000">
                <a:solidFill>
                  <a:srgbClr val="1C4587"/>
                </a:solidFill>
              </a:rPr>
              <a:t>Tips to get their attention when pitching:</a:t>
            </a:r>
            <a:endParaRPr sz="2000">
              <a:solidFill>
                <a:srgbClr val="1C4587"/>
              </a:solidFill>
            </a:endParaRPr>
          </a:p>
          <a:p>
            <a:pPr indent="-355600" lvl="1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1C4587"/>
              </a:buClr>
              <a:buSzPts val="2000"/>
              <a:buChar char="•"/>
            </a:pPr>
            <a:r>
              <a:rPr lang="en-US" sz="2000">
                <a:solidFill>
                  <a:srgbClr val="1C4587"/>
                </a:solidFill>
              </a:rPr>
              <a:t>Brief email with links to more info</a:t>
            </a:r>
            <a:endParaRPr sz="2000">
              <a:solidFill>
                <a:srgbClr val="1C4587"/>
              </a:solidFill>
            </a:endParaRPr>
          </a:p>
          <a:p>
            <a:pPr indent="-355600" lvl="1" marL="9144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000"/>
              <a:buChar char="•"/>
            </a:pPr>
            <a:r>
              <a:rPr lang="en-US" sz="2000">
                <a:solidFill>
                  <a:srgbClr val="1C4587"/>
                </a:solidFill>
              </a:rPr>
              <a:t>Do your research and only send relevant pitches to a reporter</a:t>
            </a:r>
            <a:endParaRPr sz="2000">
              <a:solidFill>
                <a:srgbClr val="1C4587"/>
              </a:solidFill>
            </a:endParaRPr>
          </a:p>
          <a:p>
            <a:pPr indent="-355600" lvl="1" marL="9144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000"/>
              <a:buChar char="•"/>
            </a:pPr>
            <a:r>
              <a:rPr lang="en-US" sz="2000">
                <a:solidFill>
                  <a:srgbClr val="1C4587"/>
                </a:solidFill>
              </a:rPr>
              <a:t>Show a grasp of their scene and readership</a:t>
            </a:r>
            <a:endParaRPr sz="2000">
              <a:solidFill>
                <a:srgbClr val="1C4587"/>
              </a:solidFill>
            </a:endParaRPr>
          </a:p>
          <a:p>
            <a:pPr indent="-355600" lvl="1" marL="9144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000"/>
              <a:buChar char="•"/>
            </a:pPr>
            <a:r>
              <a:rPr lang="en-US" sz="2000">
                <a:solidFill>
                  <a:srgbClr val="1C4587"/>
                </a:solidFill>
              </a:rPr>
              <a:t>Be mindful of deadlines. For example, print mags work months in advance while daily newspapers have a 1-day turn-around</a:t>
            </a:r>
            <a:endParaRPr sz="2000">
              <a:solidFill>
                <a:srgbClr val="1C4587"/>
              </a:solidFill>
            </a:endParaRPr>
          </a:p>
          <a:p>
            <a:pPr indent="-355600" lvl="1" marL="9144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000"/>
              <a:buChar char="•"/>
            </a:pPr>
            <a:r>
              <a:rPr lang="en-US" sz="2000">
                <a:solidFill>
                  <a:srgbClr val="1C4587"/>
                </a:solidFill>
              </a:rPr>
              <a:t>Send all visual assets in one package (such as a Dropbox link) so they don’t have to follow up</a:t>
            </a:r>
            <a:endParaRPr sz="2000">
              <a:solidFill>
                <a:srgbClr val="1C4587"/>
              </a:solidFill>
            </a:endParaRPr>
          </a:p>
          <a:p>
            <a:pPr indent="-355600" lvl="1" marL="9144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000"/>
              <a:buChar char="•"/>
            </a:pPr>
            <a:r>
              <a:rPr lang="en-US" sz="2000">
                <a:solidFill>
                  <a:srgbClr val="1C4587"/>
                </a:solidFill>
              </a:rPr>
              <a:t>Build some familiarity; follow and engage journalists in your beat on social, even if it’s not related to your work. </a:t>
            </a:r>
            <a:endParaRPr sz="1200">
              <a:solidFill>
                <a:srgbClr val="1C4587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US" sz="2000">
                <a:solidFill>
                  <a:srgbClr val="1C4587"/>
                </a:solidFill>
              </a:rPr>
              <a:t>What not to do: </a:t>
            </a:r>
            <a:endParaRPr sz="2000">
              <a:solidFill>
                <a:srgbClr val="1C4587"/>
              </a:solidFill>
            </a:endParaRPr>
          </a:p>
          <a:p>
            <a:pPr indent="-355600" lvl="0" marL="9144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1C4587"/>
              </a:buClr>
              <a:buSzPts val="2000"/>
              <a:buChar char="•"/>
            </a:pPr>
            <a:r>
              <a:rPr lang="en-US" sz="2000">
                <a:solidFill>
                  <a:srgbClr val="1C4587"/>
                </a:solidFill>
              </a:rPr>
              <a:t>NO COLD CALLS</a:t>
            </a:r>
            <a:endParaRPr sz="2000">
              <a:solidFill>
                <a:srgbClr val="1C4587"/>
              </a:solidFill>
            </a:endParaRPr>
          </a:p>
          <a:p>
            <a:pPr indent="-355600" lvl="0" marL="9144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000"/>
              <a:buChar char="•"/>
            </a:pPr>
            <a:r>
              <a:rPr lang="en-US" sz="2000">
                <a:solidFill>
                  <a:srgbClr val="1C4587"/>
                </a:solidFill>
              </a:rPr>
              <a:t>Don’t send the same pitch twice. If you follow-up on an ignored pitch, be creative.</a:t>
            </a:r>
            <a:endParaRPr sz="2000">
              <a:solidFill>
                <a:srgbClr val="1C4587"/>
              </a:solidFill>
            </a:endParaRPr>
          </a:p>
          <a:p>
            <a:pPr indent="-355600" lvl="0" marL="9144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000"/>
              <a:buChar char="•"/>
            </a:pPr>
            <a:r>
              <a:rPr lang="en-US" sz="2000">
                <a:solidFill>
                  <a:srgbClr val="1C4587"/>
                </a:solidFill>
              </a:rPr>
              <a:t>Don’t send a pitch about something happening that day or the next day. Not enough time to plan.</a:t>
            </a:r>
            <a:endParaRPr sz="2000">
              <a:solidFill>
                <a:srgbClr val="1C4587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"/>
          <p:cNvSpPr/>
          <p:nvPr/>
        </p:nvSpPr>
        <p:spPr>
          <a:xfrm>
            <a:off x="0" y="0"/>
            <a:ext cx="12192000" cy="1432874"/>
          </a:xfrm>
          <a:prstGeom prst="rect">
            <a:avLst/>
          </a:prstGeom>
          <a:solidFill>
            <a:srgbClr val="01649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6"/>
          <p:cNvSpPr txBox="1"/>
          <p:nvPr>
            <p:ph type="title"/>
          </p:nvPr>
        </p:nvSpPr>
        <p:spPr>
          <a:xfrm>
            <a:off x="589722" y="103049"/>
            <a:ext cx="11326146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GIPHY</a:t>
            </a:r>
            <a:endParaRPr/>
          </a:p>
        </p:txBody>
      </p:sp>
      <p:sp>
        <p:nvSpPr>
          <p:cNvPr id="124" name="Google Shape;124;p6"/>
          <p:cNvSpPr txBox="1"/>
          <p:nvPr>
            <p:ph idx="1" type="body"/>
          </p:nvPr>
        </p:nvSpPr>
        <p:spPr>
          <a:xfrm>
            <a:off x="318499" y="1663680"/>
            <a:ext cx="116715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2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50"/>
              <a:buNone/>
            </a:pPr>
            <a:r>
              <a:t/>
            </a:r>
            <a:endParaRPr i="1" sz="2400">
              <a:solidFill>
                <a:srgbClr val="2F5496"/>
              </a:solidFill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Char char="•"/>
            </a:pPr>
            <a:r>
              <a:rPr lang="en-US" sz="2400">
                <a:solidFill>
                  <a:srgbClr val="1F3864"/>
                </a:solidFill>
              </a:rPr>
              <a:t>GIFs are used across social channels and as stickers on Instagram</a:t>
            </a:r>
            <a:endParaRPr sz="2400">
              <a:solidFill>
                <a:srgbClr val="1F3864"/>
              </a:solidFill>
            </a:endParaRPr>
          </a:p>
          <a:p>
            <a:pPr indent="0" lvl="0" marL="13716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>
              <a:solidFill>
                <a:srgbClr val="1F3864"/>
              </a:solidFill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Char char="•"/>
            </a:pPr>
            <a:r>
              <a:rPr lang="en-US" sz="2400">
                <a:solidFill>
                  <a:srgbClr val="1F3864"/>
                </a:solidFill>
              </a:rPr>
              <a:t>Use students to generate ideas for GIFs and create GIFs</a:t>
            </a:r>
            <a:endParaRPr sz="2400">
              <a:solidFill>
                <a:srgbClr val="1F3864"/>
              </a:solidFill>
            </a:endParaRPr>
          </a:p>
          <a:p>
            <a:pPr indent="0" lvl="0" marL="13716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>
              <a:solidFill>
                <a:srgbClr val="1F3864"/>
              </a:solidFill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Char char="•"/>
            </a:pPr>
            <a:r>
              <a:rPr lang="en-US" sz="2400">
                <a:solidFill>
                  <a:srgbClr val="1F3864"/>
                </a:solidFill>
              </a:rPr>
              <a:t>Popular GIFs relate to school pride, student life, and events</a:t>
            </a:r>
            <a:endParaRPr sz="2400">
              <a:solidFill>
                <a:srgbClr val="1F3864"/>
              </a:solidFill>
            </a:endParaRPr>
          </a:p>
          <a:p>
            <a:pPr indent="0" lvl="0" marL="13716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>
              <a:solidFill>
                <a:srgbClr val="1F3864"/>
              </a:solidFill>
            </a:endParaRPr>
          </a:p>
          <a:p>
            <a:pPr indent="-381000" lvl="0" marL="4572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Char char="•"/>
            </a:pPr>
            <a:r>
              <a:rPr lang="en-US" sz="2400">
                <a:solidFill>
                  <a:srgbClr val="1F3864"/>
                </a:solidFill>
              </a:rPr>
              <a:t>Most popular GIFs only use type</a:t>
            </a:r>
            <a:endParaRPr sz="2400">
              <a:solidFill>
                <a:srgbClr val="1F3864"/>
              </a:solidFill>
            </a:endParaRPr>
          </a:p>
          <a:p>
            <a:pPr indent="0" lvl="0" marL="13716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50">
              <a:solidFill>
                <a:srgbClr val="1F3864"/>
              </a:solidFill>
            </a:endParaRPr>
          </a:p>
          <a:p>
            <a:pPr indent="-64135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/>
          </a:p>
        </p:txBody>
      </p:sp>
      <p:pic>
        <p:nvPicPr>
          <p:cNvPr id="125" name="Google Shape;125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31504" y="2540450"/>
            <a:ext cx="2004925" cy="28439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"/>
          <p:cNvSpPr/>
          <p:nvPr/>
        </p:nvSpPr>
        <p:spPr>
          <a:xfrm>
            <a:off x="0" y="0"/>
            <a:ext cx="12192000" cy="1432874"/>
          </a:xfrm>
          <a:prstGeom prst="rect">
            <a:avLst/>
          </a:prstGeom>
          <a:solidFill>
            <a:srgbClr val="01649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7"/>
          <p:cNvSpPr txBox="1"/>
          <p:nvPr>
            <p:ph type="title"/>
          </p:nvPr>
        </p:nvSpPr>
        <p:spPr>
          <a:xfrm>
            <a:off x="589722" y="103049"/>
            <a:ext cx="1151337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Tracking Analytics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33" name="Google Shape;133;p7"/>
          <p:cNvSpPr txBox="1"/>
          <p:nvPr>
            <p:ph idx="1" type="body"/>
          </p:nvPr>
        </p:nvSpPr>
        <p:spPr>
          <a:xfrm>
            <a:off x="-338225" y="1534475"/>
            <a:ext cx="12331800" cy="50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2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50"/>
              <a:buNone/>
            </a:pPr>
            <a:r>
              <a:t/>
            </a:r>
            <a:endParaRPr i="1" sz="1850">
              <a:solidFill>
                <a:srgbClr val="2F5496"/>
              </a:solidFill>
            </a:endParaRPr>
          </a:p>
          <a:p>
            <a:pPr indent="-34290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</a:pPr>
            <a:r>
              <a:rPr lang="en-US" sz="1800">
                <a:solidFill>
                  <a:srgbClr val="1F3864"/>
                </a:solidFill>
              </a:rPr>
              <a:t>“Without data, you are just another person with an opinion.” </a:t>
            </a:r>
            <a:endParaRPr sz="1800">
              <a:solidFill>
                <a:srgbClr val="1F3864"/>
              </a:solidFill>
            </a:endParaRPr>
          </a:p>
          <a:p>
            <a:pPr indent="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solidFill>
                <a:srgbClr val="1F3864"/>
              </a:solidFill>
            </a:endParaRPr>
          </a:p>
          <a:p>
            <a:pPr indent="-34290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</a:pPr>
            <a:r>
              <a:rPr lang="en-US" sz="1800">
                <a:solidFill>
                  <a:srgbClr val="1F3864"/>
                </a:solidFill>
              </a:rPr>
              <a:t> Native exports are the most accurate. Metrics are messy and there is no easy solution. </a:t>
            </a:r>
            <a:endParaRPr sz="1800">
              <a:solidFill>
                <a:srgbClr val="1F3864"/>
              </a:solidFill>
            </a:endParaRPr>
          </a:p>
          <a:p>
            <a:pPr indent="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solidFill>
                <a:srgbClr val="1F3864"/>
              </a:solidFill>
            </a:endParaRPr>
          </a:p>
          <a:p>
            <a:pPr indent="-34290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</a:pPr>
            <a:r>
              <a:rPr lang="en-US" sz="1800">
                <a:solidFill>
                  <a:srgbClr val="1F3864"/>
                </a:solidFill>
              </a:rPr>
              <a:t>Make sure to give seven days lag time after a campaign or post to measure its full effect.</a:t>
            </a:r>
            <a:endParaRPr sz="1800">
              <a:solidFill>
                <a:srgbClr val="1F3864"/>
              </a:solidFill>
            </a:endParaRPr>
          </a:p>
          <a:p>
            <a:pPr indent="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solidFill>
                <a:srgbClr val="1F3864"/>
              </a:solidFill>
            </a:endParaRPr>
          </a:p>
          <a:p>
            <a:pPr indent="-34290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</a:pPr>
            <a:r>
              <a:rPr lang="en-US" sz="1800">
                <a:solidFill>
                  <a:srgbClr val="1F3864"/>
                </a:solidFill>
              </a:rPr>
              <a:t>Consistency is everything – make sure you measure the same thing month to month in order to tell an accurate, detailed story </a:t>
            </a:r>
            <a:endParaRPr sz="1800">
              <a:solidFill>
                <a:srgbClr val="1F3864"/>
              </a:solidFill>
            </a:endParaRPr>
          </a:p>
          <a:p>
            <a:pPr indent="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solidFill>
                <a:srgbClr val="1F3864"/>
              </a:solidFill>
            </a:endParaRPr>
          </a:p>
          <a:p>
            <a:pPr indent="-34290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</a:pPr>
            <a:r>
              <a:rPr lang="en-US" sz="1800">
                <a:solidFill>
                  <a:srgbClr val="1F3864"/>
                </a:solidFill>
              </a:rPr>
              <a:t>Not currently measuring your social performance month to month?</a:t>
            </a:r>
            <a:endParaRPr sz="1800">
              <a:solidFill>
                <a:srgbClr val="1F3864"/>
              </a:solidFill>
            </a:endParaRPr>
          </a:p>
          <a:p>
            <a:pPr indent="-342900" lvl="1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</a:pPr>
            <a:r>
              <a:rPr lang="en-US" sz="1800">
                <a:solidFill>
                  <a:srgbClr val="1F3864"/>
                </a:solidFill>
              </a:rPr>
              <a:t>Total fans </a:t>
            </a:r>
            <a:endParaRPr sz="1800">
              <a:solidFill>
                <a:srgbClr val="1F3864"/>
              </a:solidFill>
            </a:endParaRPr>
          </a:p>
          <a:p>
            <a:pPr indent="-342900" lvl="1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</a:pPr>
            <a:r>
              <a:rPr lang="en-US" sz="1800">
                <a:solidFill>
                  <a:srgbClr val="1F3864"/>
                </a:solidFill>
              </a:rPr>
              <a:t>Total monthly reach </a:t>
            </a:r>
            <a:endParaRPr sz="1800">
              <a:solidFill>
                <a:srgbClr val="1F3864"/>
              </a:solidFill>
            </a:endParaRPr>
          </a:p>
          <a:p>
            <a:pPr indent="-342900" lvl="1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</a:pPr>
            <a:r>
              <a:rPr lang="en-US" sz="1800">
                <a:solidFill>
                  <a:srgbClr val="1F3864"/>
                </a:solidFill>
              </a:rPr>
              <a:t>Total monthly engagements </a:t>
            </a:r>
            <a:endParaRPr sz="1800">
              <a:solidFill>
                <a:srgbClr val="1F3864"/>
              </a:solidFill>
            </a:endParaRPr>
          </a:p>
          <a:p>
            <a:pPr indent="-342900" lvl="1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</a:pPr>
            <a:r>
              <a:rPr lang="en-US" sz="1800">
                <a:solidFill>
                  <a:srgbClr val="1F3864"/>
                </a:solidFill>
              </a:rPr>
              <a:t>Total URL clicks </a:t>
            </a:r>
            <a:endParaRPr sz="1800">
              <a:solidFill>
                <a:srgbClr val="1F3864"/>
              </a:solidFill>
            </a:endParaRPr>
          </a:p>
          <a:p>
            <a:pPr indent="-342900" lvl="1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</a:pPr>
            <a:r>
              <a:rPr lang="en-US" sz="1800">
                <a:solidFill>
                  <a:srgbClr val="1F3864"/>
                </a:solidFill>
              </a:rPr>
              <a:t>Total stories (posts) published </a:t>
            </a:r>
            <a:endParaRPr sz="1800">
              <a:solidFill>
                <a:srgbClr val="1F3864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solidFill>
                <a:srgbClr val="1F3864"/>
              </a:solidFill>
            </a:endParaRPr>
          </a:p>
          <a:p>
            <a:pPr indent="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solidFill>
                  <a:srgbClr val="1F3864"/>
                </a:solidFill>
              </a:rPr>
              <a:t> </a:t>
            </a:r>
            <a:endParaRPr sz="1800">
              <a:solidFill>
                <a:srgbClr val="1F3864"/>
              </a:solidFill>
            </a:endParaRPr>
          </a:p>
          <a:p>
            <a:pPr indent="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solidFill>
                <a:srgbClr val="1F3864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"/>
          <p:cNvSpPr/>
          <p:nvPr/>
        </p:nvSpPr>
        <p:spPr>
          <a:xfrm>
            <a:off x="0" y="0"/>
            <a:ext cx="12192000" cy="1432874"/>
          </a:xfrm>
          <a:prstGeom prst="rect">
            <a:avLst/>
          </a:prstGeom>
          <a:solidFill>
            <a:srgbClr val="01649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8"/>
          <p:cNvSpPr txBox="1"/>
          <p:nvPr>
            <p:ph type="title"/>
          </p:nvPr>
        </p:nvSpPr>
        <p:spPr>
          <a:xfrm>
            <a:off x="589722" y="103049"/>
            <a:ext cx="1151337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Shaping the future of health care strategy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41" name="Google Shape;141;p8"/>
          <p:cNvSpPr txBox="1"/>
          <p:nvPr>
            <p:ph idx="1" type="body"/>
          </p:nvPr>
        </p:nvSpPr>
        <p:spPr>
          <a:xfrm>
            <a:off x="318499" y="1663680"/>
            <a:ext cx="116715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2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50"/>
              <a:buNone/>
            </a:pPr>
            <a:r>
              <a:t/>
            </a:r>
            <a:endParaRPr i="1" sz="1850">
              <a:solidFill>
                <a:srgbClr val="2F5496"/>
              </a:solidFill>
            </a:endParaRPr>
          </a:p>
          <a:p>
            <a:pPr indent="-346075" lvl="0" marL="4572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50"/>
              <a:buChar char="•"/>
            </a:pPr>
            <a:r>
              <a:rPr lang="en-US" sz="1850">
                <a:solidFill>
                  <a:srgbClr val="1F3864"/>
                </a:solidFill>
              </a:rPr>
              <a:t>Large-Scale Awareness Campaign</a:t>
            </a:r>
            <a:endParaRPr sz="1850">
              <a:solidFill>
                <a:srgbClr val="1F3864"/>
              </a:solidFill>
            </a:endParaRPr>
          </a:p>
          <a:p>
            <a:pPr indent="0" lvl="0" marL="4572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 sz="1850">
                <a:solidFill>
                  <a:srgbClr val="1F3864"/>
                </a:solidFill>
              </a:rPr>
              <a:t>UCLA Health spent a year developing a colorectal cancer campaign #UCLAColonChampion</a:t>
            </a:r>
            <a:endParaRPr sz="1850">
              <a:solidFill>
                <a:srgbClr val="1F3864"/>
              </a:solidFill>
            </a:endParaRPr>
          </a:p>
          <a:p>
            <a:pPr indent="457200" lvl="0" marL="4572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 sz="1850">
                <a:solidFill>
                  <a:srgbClr val="1F3864"/>
                </a:solidFill>
              </a:rPr>
              <a:t>Built a team (cancer team, marcomm, physicians, leadership, fundraising, patient experience, influencers)	</a:t>
            </a:r>
            <a:endParaRPr sz="1850">
              <a:solidFill>
                <a:srgbClr val="1F3864"/>
              </a:solidFill>
            </a:endParaRPr>
          </a:p>
          <a:p>
            <a:pPr indent="457200" lvl="0" marL="4572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 sz="1850">
                <a:solidFill>
                  <a:srgbClr val="1F3864"/>
                </a:solidFill>
              </a:rPr>
              <a:t>Created calendar and content (videos, links, questionnaires, photos, etc.) </a:t>
            </a:r>
            <a:endParaRPr sz="1850">
              <a:solidFill>
                <a:srgbClr val="1F3864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 sz="1850">
                <a:solidFill>
                  <a:srgbClr val="1F3864"/>
                </a:solidFill>
              </a:rPr>
              <a:t>	Exceeded goal and gained followers</a:t>
            </a:r>
            <a:endParaRPr sz="1850">
              <a:solidFill>
                <a:srgbClr val="1F3864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50">
              <a:solidFill>
                <a:srgbClr val="1F3864"/>
              </a:solidFill>
            </a:endParaRPr>
          </a:p>
          <a:p>
            <a:pPr indent="-346075" lvl="0" marL="4572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50"/>
              <a:buChar char="•"/>
            </a:pPr>
            <a:r>
              <a:rPr lang="en-US" sz="1850">
                <a:solidFill>
                  <a:srgbClr val="1F3864"/>
                </a:solidFill>
              </a:rPr>
              <a:t>Develop YouTube Strategy</a:t>
            </a:r>
            <a:endParaRPr sz="1850">
              <a:solidFill>
                <a:srgbClr val="1F3864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 sz="1850">
                <a:solidFill>
                  <a:srgbClr val="1F3864"/>
                </a:solidFill>
              </a:rPr>
              <a:t>	UC San Diego Health revamped the YouTube channel </a:t>
            </a:r>
            <a:endParaRPr sz="1850">
              <a:solidFill>
                <a:srgbClr val="1F3864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 sz="1850">
                <a:solidFill>
                  <a:srgbClr val="1F3864"/>
                </a:solidFill>
              </a:rPr>
              <a:t>		Audited of videos and playlists </a:t>
            </a:r>
            <a:endParaRPr sz="1850">
              <a:solidFill>
                <a:srgbClr val="1F3864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 sz="1850">
                <a:solidFill>
                  <a:srgbClr val="1F3864"/>
                </a:solidFill>
              </a:rPr>
              <a:t>		Removed outdated content, added relevant links to our services and reworked descriptions and titles</a:t>
            </a:r>
            <a:endParaRPr sz="1850">
              <a:solidFill>
                <a:srgbClr val="1F3864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 sz="1850">
                <a:solidFill>
                  <a:srgbClr val="1F3864"/>
                </a:solidFill>
              </a:rPr>
              <a:t>		Rebranded our home page for Open Enrollment </a:t>
            </a:r>
            <a:endParaRPr sz="1850">
              <a:solidFill>
                <a:srgbClr val="1F3864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 sz="1850">
                <a:solidFill>
                  <a:srgbClr val="1F3864"/>
                </a:solidFill>
              </a:rPr>
              <a:t>	Increased subscribers (from 19,000 to 50,000 in a year) and traffic to website</a:t>
            </a:r>
            <a:endParaRPr sz="1850">
              <a:solidFill>
                <a:srgbClr val="1F3864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79210ca7a0_0_13"/>
          <p:cNvSpPr/>
          <p:nvPr/>
        </p:nvSpPr>
        <p:spPr>
          <a:xfrm>
            <a:off x="0" y="0"/>
            <a:ext cx="12192000" cy="1432800"/>
          </a:xfrm>
          <a:prstGeom prst="rect">
            <a:avLst/>
          </a:prstGeom>
          <a:solidFill>
            <a:srgbClr val="01649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g79210ca7a0_0_13"/>
          <p:cNvSpPr txBox="1"/>
          <p:nvPr>
            <p:ph type="title"/>
          </p:nvPr>
        </p:nvSpPr>
        <p:spPr>
          <a:xfrm>
            <a:off x="589722" y="103049"/>
            <a:ext cx="115134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The do’s of Instagram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49" name="Google Shape;149;g79210ca7a0_0_13"/>
          <p:cNvSpPr txBox="1"/>
          <p:nvPr>
            <p:ph idx="1" type="body"/>
          </p:nvPr>
        </p:nvSpPr>
        <p:spPr>
          <a:xfrm>
            <a:off x="318500" y="1663674"/>
            <a:ext cx="11513400" cy="51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2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50"/>
              <a:buNone/>
            </a:pPr>
            <a:r>
              <a:t/>
            </a:r>
            <a:endParaRPr i="1">
              <a:solidFill>
                <a:schemeClr val="dk2"/>
              </a:solidFill>
            </a:endParaRPr>
          </a:p>
          <a:p>
            <a:pPr indent="-355600" lvl="0" marL="4572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Calibri"/>
              <a:buChar char="●"/>
            </a:pPr>
            <a:r>
              <a:rPr lang="en-US" sz="2000">
                <a:solidFill>
                  <a:srgbClr val="073763"/>
                </a:solidFill>
              </a:rPr>
              <a:t>Instagram has the most potential for growth and biggest reach on social, primarily through IG stories.</a:t>
            </a:r>
            <a:br>
              <a:rPr lang="en-US" sz="2000">
                <a:solidFill>
                  <a:srgbClr val="073763"/>
                </a:solidFill>
              </a:rPr>
            </a:br>
            <a:endParaRPr sz="2000">
              <a:solidFill>
                <a:srgbClr val="073763"/>
              </a:solidFill>
            </a:endParaRPr>
          </a:p>
          <a:p>
            <a:pPr indent="-3556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Calibri"/>
              <a:buChar char="●"/>
            </a:pPr>
            <a:r>
              <a:rPr lang="en-US" sz="2000">
                <a:solidFill>
                  <a:srgbClr val="073763"/>
                </a:solidFill>
              </a:rPr>
              <a:t>Do what works for your community and brand. (What type of photo performs the best?)</a:t>
            </a:r>
            <a:br>
              <a:rPr lang="en-US" sz="2000">
                <a:solidFill>
                  <a:srgbClr val="073763"/>
                </a:solidFill>
              </a:rPr>
            </a:br>
            <a:endParaRPr sz="2000">
              <a:solidFill>
                <a:srgbClr val="073763"/>
              </a:solidFill>
            </a:endParaRPr>
          </a:p>
          <a:p>
            <a:pPr indent="-3556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Calibri"/>
              <a:buChar char="●"/>
            </a:pPr>
            <a:r>
              <a:rPr lang="en-US" sz="2000">
                <a:solidFill>
                  <a:srgbClr val="073763"/>
                </a:solidFill>
              </a:rPr>
              <a:t>Useful tools (most require a subscription): </a:t>
            </a:r>
            <a:endParaRPr sz="2000">
              <a:solidFill>
                <a:srgbClr val="073763"/>
              </a:solidFill>
            </a:endParaRPr>
          </a:p>
          <a:p>
            <a:pPr indent="-355600" lvl="1" marL="9144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Char char="○"/>
            </a:pPr>
            <a:r>
              <a:rPr lang="en-US" sz="2000">
                <a:solidFill>
                  <a:srgbClr val="073763"/>
                </a:solidFill>
              </a:rPr>
              <a:t>Mish Guru - allows you to schedule stories in advance, manage Instagram “takeovers” by students and staff, tracks metrics.</a:t>
            </a:r>
            <a:endParaRPr sz="2000">
              <a:solidFill>
                <a:srgbClr val="073763"/>
              </a:solidFill>
            </a:endParaRPr>
          </a:p>
          <a:p>
            <a:pPr indent="-355600" lvl="1" marL="9144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Char char="○"/>
            </a:pPr>
            <a:r>
              <a:rPr lang="en-US" sz="2000">
                <a:solidFill>
                  <a:srgbClr val="073763"/>
                </a:solidFill>
              </a:rPr>
              <a:t>Tint - allows you to request photos and get permissions handled for user-generated content.</a:t>
            </a:r>
            <a:endParaRPr sz="2000">
              <a:solidFill>
                <a:srgbClr val="073763"/>
              </a:solidFill>
            </a:endParaRPr>
          </a:p>
          <a:p>
            <a:pPr indent="-355600" lvl="1" marL="9144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Char char="○"/>
            </a:pPr>
            <a:r>
              <a:rPr lang="en-US" sz="2000">
                <a:solidFill>
                  <a:srgbClr val="073763"/>
                </a:solidFill>
              </a:rPr>
              <a:t>Tap.bio - customizes link in bio. Links to tree w/ multiple links, stories, etc.</a:t>
            </a:r>
            <a:endParaRPr sz="2000">
              <a:solidFill>
                <a:srgbClr val="073763"/>
              </a:solidFill>
            </a:endParaRPr>
          </a:p>
          <a:p>
            <a:pPr indent="-355600" lvl="1" marL="9144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Char char="○"/>
            </a:pPr>
            <a:r>
              <a:rPr lang="en-US" sz="2000">
                <a:solidFill>
                  <a:srgbClr val="073763"/>
                </a:solidFill>
              </a:rPr>
              <a:t>Unfold and UNUM - Free apps that allow you to plan your feed and create video/photo layouts for stories.</a:t>
            </a:r>
            <a:br>
              <a:rPr lang="en-US" sz="2000">
                <a:solidFill>
                  <a:srgbClr val="073763"/>
                </a:solidFill>
              </a:rPr>
            </a:br>
            <a:endParaRPr sz="2000">
              <a:solidFill>
                <a:srgbClr val="073763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Calibri"/>
              <a:buChar char="●"/>
            </a:pPr>
            <a:r>
              <a:rPr lang="en-US" sz="2000">
                <a:solidFill>
                  <a:srgbClr val="073763"/>
                </a:solidFill>
              </a:rPr>
              <a:t>IGTV - always evolving and worth experimentation.</a:t>
            </a:r>
            <a:endParaRPr sz="2000">
              <a:solidFill>
                <a:srgbClr val="073763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Char char="○"/>
            </a:pPr>
            <a:r>
              <a:rPr lang="en-US" sz="2000">
                <a:solidFill>
                  <a:srgbClr val="073763"/>
                </a:solidFill>
              </a:rPr>
              <a:t>New feature: IGTV Series</a:t>
            </a:r>
            <a:br>
              <a:rPr lang="en-US" sz="2000">
                <a:solidFill>
                  <a:srgbClr val="073763"/>
                </a:solidFill>
              </a:rPr>
            </a:br>
            <a:endParaRPr sz="2000">
              <a:solidFill>
                <a:srgbClr val="073763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Font typeface="Calibri"/>
              <a:buChar char="●"/>
            </a:pPr>
            <a:r>
              <a:rPr lang="en-US" sz="2000">
                <a:solidFill>
                  <a:srgbClr val="073763"/>
                </a:solidFill>
              </a:rPr>
              <a:t>“Video is everything” - keep this in mind always!</a:t>
            </a:r>
            <a:endParaRPr sz="2000">
              <a:solidFill>
                <a:srgbClr val="073763"/>
              </a:solidFill>
            </a:endParaRPr>
          </a:p>
          <a:p>
            <a:pPr indent="0" lvl="0" marL="1828800" rtl="0" algn="l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</a:pPr>
            <a:br>
              <a:rPr lang="en-US" sz="900">
                <a:latin typeface="Arial"/>
                <a:ea typeface="Arial"/>
                <a:cs typeface="Arial"/>
                <a:sym typeface="Arial"/>
              </a:rPr>
            </a:br>
            <a:r>
              <a:rPr lang="en-US" sz="900">
                <a:latin typeface="Arial"/>
                <a:ea typeface="Arial"/>
                <a:cs typeface="Arial"/>
                <a:sym typeface="Arial"/>
              </a:rPr>
              <a:t>. </a:t>
            </a:r>
            <a:br>
              <a:rPr lang="en-US" sz="2400">
                <a:solidFill>
                  <a:schemeClr val="dk2"/>
                </a:solidFill>
              </a:rPr>
            </a:br>
            <a:endParaRPr sz="2400">
              <a:solidFill>
                <a:schemeClr val="dk2"/>
              </a:solidFill>
            </a:endParaRPr>
          </a:p>
          <a:p>
            <a:pPr indent="-64135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79210ca7a0_0_26"/>
          <p:cNvSpPr/>
          <p:nvPr/>
        </p:nvSpPr>
        <p:spPr>
          <a:xfrm>
            <a:off x="0" y="0"/>
            <a:ext cx="12192000" cy="1432800"/>
          </a:xfrm>
          <a:prstGeom prst="rect">
            <a:avLst/>
          </a:prstGeom>
          <a:solidFill>
            <a:srgbClr val="01649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g79210ca7a0_0_26"/>
          <p:cNvSpPr txBox="1"/>
          <p:nvPr>
            <p:ph type="title"/>
          </p:nvPr>
        </p:nvSpPr>
        <p:spPr>
          <a:xfrm>
            <a:off x="589722" y="103049"/>
            <a:ext cx="115134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Health - Regional collaboration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57" name="Google Shape;157;g79210ca7a0_0_26"/>
          <p:cNvSpPr txBox="1"/>
          <p:nvPr>
            <p:ph idx="1" type="body"/>
          </p:nvPr>
        </p:nvSpPr>
        <p:spPr>
          <a:xfrm>
            <a:off x="318499" y="1663680"/>
            <a:ext cx="116715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2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50"/>
              <a:buNone/>
            </a:pPr>
            <a:r>
              <a:t/>
            </a:r>
            <a:endParaRPr i="1">
              <a:solidFill>
                <a:srgbClr val="2F5496"/>
              </a:solidFill>
            </a:endParaRPr>
          </a:p>
          <a:p>
            <a:pPr indent="-355600" lvl="0" marL="4572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Char char="•"/>
            </a:pPr>
            <a:r>
              <a:rPr lang="en-US" sz="2000">
                <a:solidFill>
                  <a:srgbClr val="1F3864"/>
                </a:solidFill>
              </a:rPr>
              <a:t>Roundtable discussion involving UC Health social media managers </a:t>
            </a:r>
            <a:endParaRPr sz="2000">
              <a:solidFill>
                <a:srgbClr val="1F3864"/>
              </a:solidFill>
            </a:endParaRPr>
          </a:p>
          <a:p>
            <a:pPr indent="0" lvl="0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 sz="2000">
                <a:solidFill>
                  <a:srgbClr val="1F3864"/>
                </a:solidFill>
              </a:rPr>
              <a:t>Policies, such as HIPAA training and risk management</a:t>
            </a:r>
            <a:endParaRPr sz="2000">
              <a:solidFill>
                <a:srgbClr val="1F3864"/>
              </a:solidFill>
            </a:endParaRPr>
          </a:p>
          <a:p>
            <a:pPr indent="0" lvl="0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 sz="2000">
                <a:solidFill>
                  <a:srgbClr val="1F3864"/>
                </a:solidFill>
              </a:rPr>
              <a:t>Managing online reviews </a:t>
            </a:r>
            <a:endParaRPr sz="2000">
              <a:solidFill>
                <a:srgbClr val="1F3864"/>
              </a:solidFill>
            </a:endParaRPr>
          </a:p>
          <a:p>
            <a:pPr indent="0" lvl="0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 sz="2000">
                <a:solidFill>
                  <a:srgbClr val="1F3864"/>
                </a:solidFill>
              </a:rPr>
              <a:t>Content management systems (Hootsuite, Buffer, Sprout, Falcon, Social Studio)</a:t>
            </a:r>
            <a:endParaRPr sz="2000">
              <a:solidFill>
                <a:srgbClr val="1F3864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>
              <a:solidFill>
                <a:srgbClr val="1F3864"/>
              </a:solidFill>
            </a:endParaRPr>
          </a:p>
          <a:p>
            <a:pPr indent="-355600" lvl="0" marL="4572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Char char="•"/>
            </a:pPr>
            <a:r>
              <a:rPr lang="en-US" sz="2000">
                <a:solidFill>
                  <a:srgbClr val="1F3864"/>
                </a:solidFill>
              </a:rPr>
              <a:t>Monthly phone call</a:t>
            </a:r>
            <a:endParaRPr sz="2000">
              <a:solidFill>
                <a:srgbClr val="1F3864"/>
              </a:solidFill>
            </a:endParaRPr>
          </a:p>
          <a:p>
            <a:pPr indent="457200" lvl="0" marL="4572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 sz="2000">
                <a:solidFill>
                  <a:srgbClr val="1F3864"/>
                </a:solidFill>
              </a:rPr>
              <a:t>Project collaboration</a:t>
            </a:r>
            <a:endParaRPr sz="2000">
              <a:solidFill>
                <a:srgbClr val="1F3864"/>
              </a:solidFill>
            </a:endParaRPr>
          </a:p>
          <a:p>
            <a:pPr indent="0" lvl="0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 sz="2000">
                <a:solidFill>
                  <a:srgbClr val="1F3864"/>
                </a:solidFill>
              </a:rPr>
              <a:t>Share best practices </a:t>
            </a:r>
            <a:endParaRPr sz="2000">
              <a:solidFill>
                <a:srgbClr val="1F3864"/>
              </a:solidFill>
            </a:endParaRPr>
          </a:p>
          <a:p>
            <a:pPr indent="0" lvl="0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 sz="2000">
                <a:solidFill>
                  <a:srgbClr val="1F3864"/>
                </a:solidFill>
              </a:rPr>
              <a:t>Benchmarks</a:t>
            </a:r>
            <a:endParaRPr sz="2000">
              <a:solidFill>
                <a:srgbClr val="1F3864"/>
              </a:solidFill>
            </a:endParaRPr>
          </a:p>
          <a:p>
            <a:pPr indent="0" lvl="0" marL="914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 sz="2000">
                <a:solidFill>
                  <a:srgbClr val="1F3864"/>
                </a:solidFill>
              </a:rPr>
              <a:t>Social media tools</a:t>
            </a:r>
            <a:endParaRPr sz="2000">
              <a:solidFill>
                <a:srgbClr val="1F3864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 sz="2000">
                <a:solidFill>
                  <a:srgbClr val="1F3864"/>
                </a:solidFill>
              </a:rPr>
              <a:t>		Formal training </a:t>
            </a:r>
            <a:endParaRPr sz="2000">
              <a:solidFill>
                <a:srgbClr val="1F3864"/>
              </a:solidFill>
            </a:endParaRPr>
          </a:p>
          <a:p>
            <a:pPr indent="-64135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2019-08-27T16:44:55Z</dcterms:created>
  <dc:creator>Lipsitz, Amy</dc:creator>
</cp:coreProperties>
</file>